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4"/>
  </p:notesMasterIdLst>
  <p:sldIdLst>
    <p:sldId id="256" r:id="rId2"/>
    <p:sldId id="257" r:id="rId3"/>
    <p:sldId id="294" r:id="rId4"/>
    <p:sldId id="295" r:id="rId5"/>
    <p:sldId id="296" r:id="rId6"/>
    <p:sldId id="297" r:id="rId7"/>
    <p:sldId id="301" r:id="rId8"/>
    <p:sldId id="302" r:id="rId9"/>
    <p:sldId id="341" r:id="rId10"/>
    <p:sldId id="322" r:id="rId11"/>
    <p:sldId id="342" r:id="rId12"/>
    <p:sldId id="323" r:id="rId13"/>
    <p:sldId id="324" r:id="rId14"/>
    <p:sldId id="325" r:id="rId15"/>
    <p:sldId id="326" r:id="rId16"/>
    <p:sldId id="327" r:id="rId17"/>
    <p:sldId id="328" r:id="rId18"/>
    <p:sldId id="331" r:id="rId19"/>
    <p:sldId id="332" r:id="rId20"/>
    <p:sldId id="343" r:id="rId21"/>
    <p:sldId id="334" r:id="rId22"/>
    <p:sldId id="34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5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3" autoAdjust="0"/>
  </p:normalViewPr>
  <p:slideViewPr>
    <p:cSldViewPr snapToGrid="0">
      <p:cViewPr varScale="1">
        <p:scale>
          <a:sx n="69" d="100"/>
          <a:sy n="69" d="100"/>
        </p:scale>
        <p:origin x="120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1DC2F-E08B-4B64-873E-E0A16565F7E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61756C-3030-4ED9-996A-5520B51A78BA}">
      <dgm:prSet custT="1"/>
      <dgm:spPr/>
      <dgm:t>
        <a:bodyPr/>
        <a:lstStyle/>
        <a:p>
          <a:r>
            <a:rPr lang="pt-BR" sz="1200" b="1">
              <a:solidFill>
                <a:schemeClr val="tx1"/>
              </a:solidFill>
            </a:rPr>
            <a:t>Trabalho da CNSC </a:t>
          </a:r>
          <a:r>
            <a:rPr lang="pt-BR" sz="1200">
              <a:solidFill>
                <a:schemeClr val="tx1"/>
              </a:solidFill>
            </a:rPr>
            <a:t>– </a:t>
          </a:r>
        </a:p>
        <a:p>
          <a:endParaRPr lang="en-US" sz="1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AA4EAD-F19C-4FB7-B834-5F617EA89783}" type="parTrans" cxnId="{0E7656EA-50EB-4DA3-9D92-7050F9744115}">
      <dgm:prSet/>
      <dgm:spPr/>
      <dgm:t>
        <a:bodyPr/>
        <a:lstStyle/>
        <a:p>
          <a:endParaRPr lang="en-US"/>
        </a:p>
      </dgm:t>
    </dgm:pt>
    <dgm:pt modelId="{06513CE8-5AC9-4A3B-B46D-7A1EC2B0AC25}" type="sibTrans" cxnId="{0E7656EA-50EB-4DA3-9D92-7050F9744115}">
      <dgm:prSet/>
      <dgm:spPr/>
      <dgm:t>
        <a:bodyPr/>
        <a:lstStyle/>
        <a:p>
          <a:endParaRPr lang="en-US"/>
        </a:p>
      </dgm:t>
    </dgm:pt>
    <dgm:pt modelId="{56CA31CB-405C-4940-B21E-8BC10A11D1D9}">
      <dgm:prSet custT="1"/>
      <dgm:spPr/>
      <dgm:t>
        <a:bodyPr/>
        <a:lstStyle/>
        <a:p>
          <a:r>
            <a:rPr lang="pt-BR" sz="1600" b="1">
              <a:solidFill>
                <a:schemeClr val="tx1"/>
              </a:solidFill>
              <a:latin typeface="Arial Narrow" panose="020B0606020202030204" pitchFamily="34" charset="0"/>
            </a:rPr>
            <a:t>GT Cargos, GT Desenvolvimento e GTRSC- prioridade de alteração da Lei11091/05 para garantir termo de acordo</a:t>
          </a:r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E2BE22B-0903-4FDA-8562-E37B2C311DD8}" type="parTrans" cxnId="{F06C925E-F24E-46CB-ABBF-B2333FFFD70C}">
      <dgm:prSet/>
      <dgm:spPr/>
      <dgm:t>
        <a:bodyPr/>
        <a:lstStyle/>
        <a:p>
          <a:endParaRPr lang="en-US"/>
        </a:p>
      </dgm:t>
    </dgm:pt>
    <dgm:pt modelId="{5D7A14D4-977F-4E9D-8597-A4A8951F57DC}" type="sibTrans" cxnId="{F06C925E-F24E-46CB-ABBF-B2333FFFD70C}">
      <dgm:prSet/>
      <dgm:spPr/>
      <dgm:t>
        <a:bodyPr/>
        <a:lstStyle/>
        <a:p>
          <a:endParaRPr lang="en-US"/>
        </a:p>
      </dgm:t>
    </dgm:pt>
    <dgm:pt modelId="{E424C1AD-8893-4662-8B82-4CB633BAADCD}">
      <dgm:prSet custT="1"/>
      <dgm:spPr/>
      <dgm:t>
        <a:bodyPr/>
        <a:lstStyle/>
        <a:p>
          <a:r>
            <a:rPr lang="pt-BR" sz="1600" b="1">
              <a:solidFill>
                <a:schemeClr val="tx1"/>
              </a:solidFill>
              <a:latin typeface="Arial Narrow" panose="020B0606020202030204" pitchFamily="34" charset="0"/>
            </a:rPr>
            <a:t>Reuniões da CNSC :em Julho e  Agosto -2 presenciais e uma virtual.</a:t>
          </a:r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404C713-8C88-4208-8011-317D41739D5D}" type="parTrans" cxnId="{6C739184-B86B-4CE2-A377-C835E0E075E4}">
      <dgm:prSet/>
      <dgm:spPr/>
      <dgm:t>
        <a:bodyPr/>
        <a:lstStyle/>
        <a:p>
          <a:endParaRPr lang="en-US"/>
        </a:p>
      </dgm:t>
    </dgm:pt>
    <dgm:pt modelId="{8127E021-1BD6-47C2-8517-203BF61E2E09}" type="sibTrans" cxnId="{6C739184-B86B-4CE2-A377-C835E0E075E4}">
      <dgm:prSet/>
      <dgm:spPr/>
      <dgm:t>
        <a:bodyPr/>
        <a:lstStyle/>
        <a:p>
          <a:endParaRPr lang="en-US"/>
        </a:p>
      </dgm:t>
    </dgm:pt>
    <dgm:pt modelId="{48366EC9-B584-4FB3-B6FB-FB601F2F7160}">
      <dgm:prSet custT="1"/>
      <dgm:spPr/>
      <dgm:t>
        <a:bodyPr/>
        <a:lstStyle/>
        <a:p>
          <a:r>
            <a:rPr lang="pt-BR" sz="1600" b="1">
              <a:solidFill>
                <a:schemeClr val="tx1"/>
              </a:solidFill>
              <a:latin typeface="Arial Narrow" panose="020B0606020202030204" pitchFamily="34" charset="0"/>
            </a:rPr>
            <a:t>Proposta de Minuta de PL elaborada pela Comissão, conclusão em reunião da CNSC de 23 de Agosto.</a:t>
          </a:r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8075757-7D58-4682-A6A0-F6575F86D354}" type="parTrans" cxnId="{7B163815-6F60-49E6-9403-B6EB55FF7522}">
      <dgm:prSet/>
      <dgm:spPr/>
      <dgm:t>
        <a:bodyPr/>
        <a:lstStyle/>
        <a:p>
          <a:endParaRPr lang="en-US"/>
        </a:p>
      </dgm:t>
    </dgm:pt>
    <dgm:pt modelId="{DDD43E1D-B3B1-4D72-A1DF-45D4CFAF4230}" type="sibTrans" cxnId="{7B163815-6F60-49E6-9403-B6EB55FF7522}">
      <dgm:prSet/>
      <dgm:spPr/>
      <dgm:t>
        <a:bodyPr/>
        <a:lstStyle/>
        <a:p>
          <a:endParaRPr lang="en-US"/>
        </a:p>
      </dgm:t>
    </dgm:pt>
    <dgm:pt modelId="{A33C739C-685F-4752-8064-DC1B00F8C84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BR" sz="1400" b="1">
              <a:solidFill>
                <a:schemeClr val="tx1"/>
              </a:solidFill>
              <a:latin typeface="Arial Narrow" panose="020B0606020202030204" pitchFamily="34" charset="0"/>
            </a:rPr>
            <a:t>Apreciação do Ministério da Educação (MEC), pela Secretaria-Executiva e pela Consultoria Jurídica, e após encaminhado ao Gabinete do Ministro, para deliberação e envio ao MGI.</a:t>
          </a:r>
          <a:endParaRPr lang="en-US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E4EAE5E-DBA3-40B0-9607-07D671D2F9A7}" type="parTrans" cxnId="{E798ED16-8C64-4CAD-951C-6A8CABE9BCE5}">
      <dgm:prSet/>
      <dgm:spPr/>
      <dgm:t>
        <a:bodyPr/>
        <a:lstStyle/>
        <a:p>
          <a:endParaRPr lang="en-US"/>
        </a:p>
      </dgm:t>
    </dgm:pt>
    <dgm:pt modelId="{4EF4B8FA-ECC7-4BAD-AB3C-45C2259B3C93}" type="sibTrans" cxnId="{E798ED16-8C64-4CAD-951C-6A8CABE9BCE5}">
      <dgm:prSet/>
      <dgm:spPr/>
      <dgm:t>
        <a:bodyPr/>
        <a:lstStyle/>
        <a:p>
          <a:endParaRPr lang="en-US"/>
        </a:p>
      </dgm:t>
    </dgm:pt>
    <dgm:pt modelId="{327F201B-3396-4C11-976A-9803E559874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BR" sz="1400" b="1">
              <a:solidFill>
                <a:schemeClr val="tx1"/>
              </a:solidFill>
              <a:latin typeface="Arial Narrow" panose="020B0606020202030204" pitchFamily="34" charset="0"/>
            </a:rPr>
            <a:t>Ministério da Gestão e da Inovação em Serviços Públicos (MGI), com vistas ao prosseguimento do feito no âmbito daquela Pasta.</a:t>
          </a:r>
          <a:endParaRPr lang="en-US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A06E57-12E1-4853-B423-A0006A5CCC4F}" type="parTrans" cxnId="{91FA4AD2-9E9D-4401-A3DB-680ADA03DFD6}">
      <dgm:prSet/>
      <dgm:spPr/>
      <dgm:t>
        <a:bodyPr/>
        <a:lstStyle/>
        <a:p>
          <a:endParaRPr lang="en-US"/>
        </a:p>
      </dgm:t>
    </dgm:pt>
    <dgm:pt modelId="{B607AF03-7F16-46D3-9260-72514F3CE404}" type="sibTrans" cxnId="{91FA4AD2-9E9D-4401-A3DB-680ADA03DFD6}">
      <dgm:prSet/>
      <dgm:spPr/>
      <dgm:t>
        <a:bodyPr/>
        <a:lstStyle/>
        <a:p>
          <a:endParaRPr lang="en-US"/>
        </a:p>
      </dgm:t>
    </dgm:pt>
    <dgm:pt modelId="{133C955F-E0E9-4102-9049-9498F738FDA0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b="1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rPr>
            <a:t>A proposta de alteração da Lei nº 11.091, de 2005, materializada na Minuta de PL, ainda será submetida à apreciação de diversas instâncias antes de uma decisão final sobre o assunto.</a:t>
          </a:r>
          <a:endParaRPr lang="en-US" b="1" dirty="0">
            <a:solidFill>
              <a:schemeClr val="accent2">
                <a:lumMod val="20000"/>
                <a:lumOff val="80000"/>
              </a:schemeClr>
            </a:solidFill>
            <a:latin typeface="Arial Narrow" panose="020B0606020202030204" pitchFamily="34" charset="0"/>
          </a:endParaRPr>
        </a:p>
      </dgm:t>
    </dgm:pt>
    <dgm:pt modelId="{5D497511-E2B3-4D42-AAA6-BF6B7756A3B2}" type="parTrans" cxnId="{99EEFE20-BCC8-4EDF-872B-28C71077AABF}">
      <dgm:prSet/>
      <dgm:spPr/>
      <dgm:t>
        <a:bodyPr/>
        <a:lstStyle/>
        <a:p>
          <a:endParaRPr lang="en-US"/>
        </a:p>
      </dgm:t>
    </dgm:pt>
    <dgm:pt modelId="{178A4ED0-E550-4A16-ACFB-807B3B423565}" type="sibTrans" cxnId="{99EEFE20-BCC8-4EDF-872B-28C71077AABF}">
      <dgm:prSet/>
      <dgm:spPr/>
      <dgm:t>
        <a:bodyPr/>
        <a:lstStyle/>
        <a:p>
          <a:endParaRPr lang="en-US"/>
        </a:p>
      </dgm:t>
    </dgm:pt>
    <dgm:pt modelId="{9657EB09-1F6D-46F2-857E-BFC4A7C394F5}">
      <dgm:prSet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ABD2AFE-21C3-44B9-8D18-858C00236C1E}" type="parTrans" cxnId="{86E2A19F-D8B7-4AEF-BFC9-9F841058DFC5}">
      <dgm:prSet/>
      <dgm:spPr/>
      <dgm:t>
        <a:bodyPr/>
        <a:lstStyle/>
        <a:p>
          <a:endParaRPr lang="pt-BR"/>
        </a:p>
      </dgm:t>
    </dgm:pt>
    <dgm:pt modelId="{77196E92-FC2F-4EFB-A3B9-59EBC9BAF488}" type="sibTrans" cxnId="{86E2A19F-D8B7-4AEF-BFC9-9F841058DFC5}">
      <dgm:prSet/>
      <dgm:spPr/>
      <dgm:t>
        <a:bodyPr/>
        <a:lstStyle/>
        <a:p>
          <a:endParaRPr lang="pt-BR"/>
        </a:p>
      </dgm:t>
    </dgm:pt>
    <dgm:pt modelId="{CF46B949-3330-4034-87EE-438200BB30E9}">
      <dgm:prSet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943CD4-2E68-407F-B3CA-5E89B76518E7}" type="parTrans" cxnId="{B9FCB29B-11C1-4F0D-AB9D-49AB9AA1471A}">
      <dgm:prSet/>
      <dgm:spPr/>
      <dgm:t>
        <a:bodyPr/>
        <a:lstStyle/>
        <a:p>
          <a:endParaRPr lang="pt-BR"/>
        </a:p>
      </dgm:t>
    </dgm:pt>
    <dgm:pt modelId="{1AE75000-3CEC-463B-BD65-56BD1D750B49}" type="sibTrans" cxnId="{B9FCB29B-11C1-4F0D-AB9D-49AB9AA1471A}">
      <dgm:prSet/>
      <dgm:spPr/>
      <dgm:t>
        <a:bodyPr/>
        <a:lstStyle/>
        <a:p>
          <a:endParaRPr lang="pt-BR"/>
        </a:p>
      </dgm:t>
    </dgm:pt>
    <dgm:pt modelId="{0F0EA320-5C2D-4C7E-AC80-244D893EADC8}" type="pres">
      <dgm:prSet presAssocID="{6D21DC2F-E08B-4B64-873E-E0A16565F7EE}" presName="Name0" presStyleCnt="0">
        <dgm:presLayoutVars>
          <dgm:dir/>
          <dgm:resizeHandles val="exact"/>
        </dgm:presLayoutVars>
      </dgm:prSet>
      <dgm:spPr/>
    </dgm:pt>
    <dgm:pt modelId="{6A0FAC16-42E4-419A-BFDE-7BB5C1AB8D2D}" type="pres">
      <dgm:prSet presAssocID="{3061756C-3030-4ED9-996A-5520B51A78BA}" presName="node" presStyleLbl="node1" presStyleIdx="0" presStyleCnt="4" custScaleX="124842" custScaleY="287358">
        <dgm:presLayoutVars>
          <dgm:bulletEnabled val="1"/>
        </dgm:presLayoutVars>
      </dgm:prSet>
      <dgm:spPr/>
    </dgm:pt>
    <dgm:pt modelId="{FA63299A-7568-4747-80C8-5AF6A212FD23}" type="pres">
      <dgm:prSet presAssocID="{06513CE8-5AC9-4A3B-B46D-7A1EC2B0AC25}" presName="sibTrans" presStyleLbl="sibTrans1D1" presStyleIdx="0" presStyleCnt="3"/>
      <dgm:spPr/>
    </dgm:pt>
    <dgm:pt modelId="{E344D0B0-C31E-4BE1-BBFF-6BC09930B730}" type="pres">
      <dgm:prSet presAssocID="{06513CE8-5AC9-4A3B-B46D-7A1EC2B0AC25}" presName="connectorText" presStyleLbl="sibTrans1D1" presStyleIdx="0" presStyleCnt="3"/>
      <dgm:spPr/>
    </dgm:pt>
    <dgm:pt modelId="{F501D00B-74D1-4097-98F5-C965F8F52082}" type="pres">
      <dgm:prSet presAssocID="{A33C739C-685F-4752-8064-DC1B00F8C844}" presName="node" presStyleLbl="node1" presStyleIdx="1" presStyleCnt="4" custScaleY="181131">
        <dgm:presLayoutVars>
          <dgm:bulletEnabled val="1"/>
        </dgm:presLayoutVars>
      </dgm:prSet>
      <dgm:spPr/>
    </dgm:pt>
    <dgm:pt modelId="{5C4F606B-01F6-44C7-A666-82A7B9E64539}" type="pres">
      <dgm:prSet presAssocID="{4EF4B8FA-ECC7-4BAD-AB3C-45C2259B3C93}" presName="sibTrans" presStyleLbl="sibTrans1D1" presStyleIdx="1" presStyleCnt="3"/>
      <dgm:spPr/>
    </dgm:pt>
    <dgm:pt modelId="{49D973B8-E30B-4AA2-93E6-F2268BDB5302}" type="pres">
      <dgm:prSet presAssocID="{4EF4B8FA-ECC7-4BAD-AB3C-45C2259B3C93}" presName="connectorText" presStyleLbl="sibTrans1D1" presStyleIdx="1" presStyleCnt="3"/>
      <dgm:spPr/>
    </dgm:pt>
    <dgm:pt modelId="{B8023241-E6F4-48C1-93D0-E7BF089F2A64}" type="pres">
      <dgm:prSet presAssocID="{327F201B-3396-4C11-976A-9803E559874F}" presName="node" presStyleLbl="node1" presStyleIdx="2" presStyleCnt="4" custScaleY="175835">
        <dgm:presLayoutVars>
          <dgm:bulletEnabled val="1"/>
        </dgm:presLayoutVars>
      </dgm:prSet>
      <dgm:spPr/>
    </dgm:pt>
    <dgm:pt modelId="{8B4CD6CE-4C8F-4025-89BF-4FC3526F2AB2}" type="pres">
      <dgm:prSet presAssocID="{B607AF03-7F16-46D3-9260-72514F3CE404}" presName="sibTrans" presStyleLbl="sibTrans1D1" presStyleIdx="2" presStyleCnt="3"/>
      <dgm:spPr/>
    </dgm:pt>
    <dgm:pt modelId="{00145E42-7382-4974-83B1-E442EE56BAF2}" type="pres">
      <dgm:prSet presAssocID="{B607AF03-7F16-46D3-9260-72514F3CE404}" presName="connectorText" presStyleLbl="sibTrans1D1" presStyleIdx="2" presStyleCnt="3"/>
      <dgm:spPr/>
    </dgm:pt>
    <dgm:pt modelId="{A69C1BCE-A3E4-48C4-94ED-047BE8178EC6}" type="pres">
      <dgm:prSet presAssocID="{133C955F-E0E9-4102-9049-9498F738FDA0}" presName="node" presStyleLbl="node1" presStyleIdx="3" presStyleCnt="4" custScaleY="173904" custLinFactX="23351" custLinFactNeighborX="100000" custLinFactNeighborY="883">
        <dgm:presLayoutVars>
          <dgm:bulletEnabled val="1"/>
        </dgm:presLayoutVars>
      </dgm:prSet>
      <dgm:spPr/>
    </dgm:pt>
  </dgm:ptLst>
  <dgm:cxnLst>
    <dgm:cxn modelId="{658C7D00-EE6C-4D46-BBD4-627B23D06147}" type="presOf" srcId="{327F201B-3396-4C11-976A-9803E559874F}" destId="{B8023241-E6F4-48C1-93D0-E7BF089F2A64}" srcOrd="0" destOrd="0" presId="urn:microsoft.com/office/officeart/2016/7/layout/RepeatingBendingProcessNew"/>
    <dgm:cxn modelId="{4A06FB00-21C4-45BA-BD48-5CC0C223E92E}" type="presOf" srcId="{4EF4B8FA-ECC7-4BAD-AB3C-45C2259B3C93}" destId="{49D973B8-E30B-4AA2-93E6-F2268BDB5302}" srcOrd="1" destOrd="0" presId="urn:microsoft.com/office/officeart/2016/7/layout/RepeatingBendingProcessNew"/>
    <dgm:cxn modelId="{381F8601-95D5-4FC0-9E83-8B70494D6CF0}" type="presOf" srcId="{4EF4B8FA-ECC7-4BAD-AB3C-45C2259B3C93}" destId="{5C4F606B-01F6-44C7-A666-82A7B9E64539}" srcOrd="0" destOrd="0" presId="urn:microsoft.com/office/officeart/2016/7/layout/RepeatingBendingProcessNew"/>
    <dgm:cxn modelId="{1F201512-8D27-440B-BBCF-8AABEE7BD21D}" type="presOf" srcId="{A33C739C-685F-4752-8064-DC1B00F8C844}" destId="{F501D00B-74D1-4097-98F5-C965F8F52082}" srcOrd="0" destOrd="0" presId="urn:microsoft.com/office/officeart/2016/7/layout/RepeatingBendingProcessNew"/>
    <dgm:cxn modelId="{7B163815-6F60-49E6-9403-B6EB55FF7522}" srcId="{3061756C-3030-4ED9-996A-5520B51A78BA}" destId="{48366EC9-B584-4FB3-B6FB-FB601F2F7160}" srcOrd="4" destOrd="0" parTransId="{A8075757-7D58-4682-A6A0-F6575F86D354}" sibTransId="{DDD43E1D-B3B1-4D72-A1DF-45D4CFAF4230}"/>
    <dgm:cxn modelId="{E798ED16-8C64-4CAD-951C-6A8CABE9BCE5}" srcId="{6D21DC2F-E08B-4B64-873E-E0A16565F7EE}" destId="{A33C739C-685F-4752-8064-DC1B00F8C844}" srcOrd="1" destOrd="0" parTransId="{DE4EAE5E-DBA3-40B0-9607-07D671D2F9A7}" sibTransId="{4EF4B8FA-ECC7-4BAD-AB3C-45C2259B3C93}"/>
    <dgm:cxn modelId="{99EEFE20-BCC8-4EDF-872B-28C71077AABF}" srcId="{6D21DC2F-E08B-4B64-873E-E0A16565F7EE}" destId="{133C955F-E0E9-4102-9049-9498F738FDA0}" srcOrd="3" destOrd="0" parTransId="{5D497511-E2B3-4D42-AAA6-BF6B7756A3B2}" sibTransId="{178A4ED0-E550-4A16-ACFB-807B3B423565}"/>
    <dgm:cxn modelId="{88F74939-8E03-4197-B50A-512AFED8A439}" type="presOf" srcId="{B607AF03-7F16-46D3-9260-72514F3CE404}" destId="{8B4CD6CE-4C8F-4025-89BF-4FC3526F2AB2}" srcOrd="0" destOrd="0" presId="urn:microsoft.com/office/officeart/2016/7/layout/RepeatingBendingProcessNew"/>
    <dgm:cxn modelId="{F06C925E-F24E-46CB-ABBF-B2333FFFD70C}" srcId="{3061756C-3030-4ED9-996A-5520B51A78BA}" destId="{56CA31CB-405C-4940-B21E-8BC10A11D1D9}" srcOrd="0" destOrd="0" parTransId="{7E2BE22B-0903-4FDA-8562-E37B2C311DD8}" sibTransId="{5D7A14D4-977F-4E9D-8597-A4A8951F57DC}"/>
    <dgm:cxn modelId="{C497B05F-314E-475B-90D9-AE621BB19469}" type="presOf" srcId="{3061756C-3030-4ED9-996A-5520B51A78BA}" destId="{6A0FAC16-42E4-419A-BFDE-7BB5C1AB8D2D}" srcOrd="0" destOrd="0" presId="urn:microsoft.com/office/officeart/2016/7/layout/RepeatingBendingProcessNew"/>
    <dgm:cxn modelId="{64F5D168-6771-4B04-8DFF-27B174CC19FD}" type="presOf" srcId="{133C955F-E0E9-4102-9049-9498F738FDA0}" destId="{A69C1BCE-A3E4-48C4-94ED-047BE8178EC6}" srcOrd="0" destOrd="0" presId="urn:microsoft.com/office/officeart/2016/7/layout/RepeatingBendingProcessNew"/>
    <dgm:cxn modelId="{5A41DF69-FC3F-451A-8187-034F2CE3466B}" type="presOf" srcId="{E424C1AD-8893-4662-8B82-4CB633BAADCD}" destId="{6A0FAC16-42E4-419A-BFDE-7BB5C1AB8D2D}" srcOrd="0" destOrd="3" presId="urn:microsoft.com/office/officeart/2016/7/layout/RepeatingBendingProcessNew"/>
    <dgm:cxn modelId="{C9AAAF55-D887-4A08-A3DA-AFEB294352B8}" type="presOf" srcId="{48366EC9-B584-4FB3-B6FB-FB601F2F7160}" destId="{6A0FAC16-42E4-419A-BFDE-7BB5C1AB8D2D}" srcOrd="0" destOrd="5" presId="urn:microsoft.com/office/officeart/2016/7/layout/RepeatingBendingProcessNew"/>
    <dgm:cxn modelId="{6C739184-B86B-4CE2-A377-C835E0E075E4}" srcId="{3061756C-3030-4ED9-996A-5520B51A78BA}" destId="{E424C1AD-8893-4662-8B82-4CB633BAADCD}" srcOrd="2" destOrd="0" parTransId="{9404C713-8C88-4208-8011-317D41739D5D}" sibTransId="{8127E021-1BD6-47C2-8517-203BF61E2E09}"/>
    <dgm:cxn modelId="{F2F00991-8DE6-461F-B642-2685BBC54CD9}" type="presOf" srcId="{6D21DC2F-E08B-4B64-873E-E0A16565F7EE}" destId="{0F0EA320-5C2D-4C7E-AC80-244D893EADC8}" srcOrd="0" destOrd="0" presId="urn:microsoft.com/office/officeart/2016/7/layout/RepeatingBendingProcessNew"/>
    <dgm:cxn modelId="{B9FCB29B-11C1-4F0D-AB9D-49AB9AA1471A}" srcId="{3061756C-3030-4ED9-996A-5520B51A78BA}" destId="{CF46B949-3330-4034-87EE-438200BB30E9}" srcOrd="3" destOrd="0" parTransId="{5D943CD4-2E68-407F-B3CA-5E89B76518E7}" sibTransId="{1AE75000-3CEC-463B-BD65-56BD1D750B49}"/>
    <dgm:cxn modelId="{B33AAE9D-9F66-4007-ABA5-187AC0332961}" type="presOf" srcId="{06513CE8-5AC9-4A3B-B46D-7A1EC2B0AC25}" destId="{E344D0B0-C31E-4BE1-BBFF-6BC09930B730}" srcOrd="1" destOrd="0" presId="urn:microsoft.com/office/officeart/2016/7/layout/RepeatingBendingProcessNew"/>
    <dgm:cxn modelId="{86E2A19F-D8B7-4AEF-BFC9-9F841058DFC5}" srcId="{3061756C-3030-4ED9-996A-5520B51A78BA}" destId="{9657EB09-1F6D-46F2-857E-BFC4A7C394F5}" srcOrd="1" destOrd="0" parTransId="{EABD2AFE-21C3-44B9-8D18-858C00236C1E}" sibTransId="{77196E92-FC2F-4EFB-A3B9-59EBC9BAF488}"/>
    <dgm:cxn modelId="{2FFE0EC0-AC55-4BA3-B88F-25D13A28E459}" type="presOf" srcId="{9657EB09-1F6D-46F2-857E-BFC4A7C394F5}" destId="{6A0FAC16-42E4-419A-BFDE-7BB5C1AB8D2D}" srcOrd="0" destOrd="2" presId="urn:microsoft.com/office/officeart/2016/7/layout/RepeatingBendingProcessNew"/>
    <dgm:cxn modelId="{BCED8BC3-4AD4-46CA-BE07-DDE10CA12F5C}" type="presOf" srcId="{CF46B949-3330-4034-87EE-438200BB30E9}" destId="{6A0FAC16-42E4-419A-BFDE-7BB5C1AB8D2D}" srcOrd="0" destOrd="4" presId="urn:microsoft.com/office/officeart/2016/7/layout/RepeatingBendingProcessNew"/>
    <dgm:cxn modelId="{948EDBC8-B824-498C-8590-73D330B411BB}" type="presOf" srcId="{B607AF03-7F16-46D3-9260-72514F3CE404}" destId="{00145E42-7382-4974-83B1-E442EE56BAF2}" srcOrd="1" destOrd="0" presId="urn:microsoft.com/office/officeart/2016/7/layout/RepeatingBendingProcessNew"/>
    <dgm:cxn modelId="{91FA4AD2-9E9D-4401-A3DB-680ADA03DFD6}" srcId="{6D21DC2F-E08B-4B64-873E-E0A16565F7EE}" destId="{327F201B-3396-4C11-976A-9803E559874F}" srcOrd="2" destOrd="0" parTransId="{5DA06E57-12E1-4853-B423-A0006A5CCC4F}" sibTransId="{B607AF03-7F16-46D3-9260-72514F3CE404}"/>
    <dgm:cxn modelId="{EDE683D4-0FF7-46C6-BA99-D5D622F6B192}" type="presOf" srcId="{06513CE8-5AC9-4A3B-B46D-7A1EC2B0AC25}" destId="{FA63299A-7568-4747-80C8-5AF6A212FD23}" srcOrd="0" destOrd="0" presId="urn:microsoft.com/office/officeart/2016/7/layout/RepeatingBendingProcessNew"/>
    <dgm:cxn modelId="{DD0B7CE9-A111-446C-B095-F4A93F547A0E}" type="presOf" srcId="{56CA31CB-405C-4940-B21E-8BC10A11D1D9}" destId="{6A0FAC16-42E4-419A-BFDE-7BB5C1AB8D2D}" srcOrd="0" destOrd="1" presId="urn:microsoft.com/office/officeart/2016/7/layout/RepeatingBendingProcessNew"/>
    <dgm:cxn modelId="{0E7656EA-50EB-4DA3-9D92-7050F9744115}" srcId="{6D21DC2F-E08B-4B64-873E-E0A16565F7EE}" destId="{3061756C-3030-4ED9-996A-5520B51A78BA}" srcOrd="0" destOrd="0" parTransId="{E5AA4EAD-F19C-4FB7-B834-5F617EA89783}" sibTransId="{06513CE8-5AC9-4A3B-B46D-7A1EC2B0AC25}"/>
    <dgm:cxn modelId="{BB4AF6E0-223A-49DC-8F80-54F8985F888E}" type="presParOf" srcId="{0F0EA320-5C2D-4C7E-AC80-244D893EADC8}" destId="{6A0FAC16-42E4-419A-BFDE-7BB5C1AB8D2D}" srcOrd="0" destOrd="0" presId="urn:microsoft.com/office/officeart/2016/7/layout/RepeatingBendingProcessNew"/>
    <dgm:cxn modelId="{E8919AFE-10E8-4C3C-9EF6-DF757C07E182}" type="presParOf" srcId="{0F0EA320-5C2D-4C7E-AC80-244D893EADC8}" destId="{FA63299A-7568-4747-80C8-5AF6A212FD23}" srcOrd="1" destOrd="0" presId="urn:microsoft.com/office/officeart/2016/7/layout/RepeatingBendingProcessNew"/>
    <dgm:cxn modelId="{DF5A17C9-8DDD-4244-8BFC-7C308D30AB33}" type="presParOf" srcId="{FA63299A-7568-4747-80C8-5AF6A212FD23}" destId="{E344D0B0-C31E-4BE1-BBFF-6BC09930B730}" srcOrd="0" destOrd="0" presId="urn:microsoft.com/office/officeart/2016/7/layout/RepeatingBendingProcessNew"/>
    <dgm:cxn modelId="{82B59172-C2E9-4CA1-B303-74A572B0DC8F}" type="presParOf" srcId="{0F0EA320-5C2D-4C7E-AC80-244D893EADC8}" destId="{F501D00B-74D1-4097-98F5-C965F8F52082}" srcOrd="2" destOrd="0" presId="urn:microsoft.com/office/officeart/2016/7/layout/RepeatingBendingProcessNew"/>
    <dgm:cxn modelId="{2894EFDB-3B49-495F-A202-900A926EF571}" type="presParOf" srcId="{0F0EA320-5C2D-4C7E-AC80-244D893EADC8}" destId="{5C4F606B-01F6-44C7-A666-82A7B9E64539}" srcOrd="3" destOrd="0" presId="urn:microsoft.com/office/officeart/2016/7/layout/RepeatingBendingProcessNew"/>
    <dgm:cxn modelId="{C188659B-73FF-43FA-B1E0-2C053B917FE7}" type="presParOf" srcId="{5C4F606B-01F6-44C7-A666-82A7B9E64539}" destId="{49D973B8-E30B-4AA2-93E6-F2268BDB5302}" srcOrd="0" destOrd="0" presId="urn:microsoft.com/office/officeart/2016/7/layout/RepeatingBendingProcessNew"/>
    <dgm:cxn modelId="{FED46FA8-ABAA-4275-AC84-2266DF0DCA7F}" type="presParOf" srcId="{0F0EA320-5C2D-4C7E-AC80-244D893EADC8}" destId="{B8023241-E6F4-48C1-93D0-E7BF089F2A64}" srcOrd="4" destOrd="0" presId="urn:microsoft.com/office/officeart/2016/7/layout/RepeatingBendingProcessNew"/>
    <dgm:cxn modelId="{CC1A0EDC-9451-4DA5-903B-8CBC96921A3F}" type="presParOf" srcId="{0F0EA320-5C2D-4C7E-AC80-244D893EADC8}" destId="{8B4CD6CE-4C8F-4025-89BF-4FC3526F2AB2}" srcOrd="5" destOrd="0" presId="urn:microsoft.com/office/officeart/2016/7/layout/RepeatingBendingProcessNew"/>
    <dgm:cxn modelId="{393D85AE-B497-4340-99D4-4C313B13374F}" type="presParOf" srcId="{8B4CD6CE-4C8F-4025-89BF-4FC3526F2AB2}" destId="{00145E42-7382-4974-83B1-E442EE56BAF2}" srcOrd="0" destOrd="0" presId="urn:microsoft.com/office/officeart/2016/7/layout/RepeatingBendingProcessNew"/>
    <dgm:cxn modelId="{A01FC686-B239-46A2-8236-4BF538397608}" type="presParOf" srcId="{0F0EA320-5C2D-4C7E-AC80-244D893EADC8}" destId="{A69C1BCE-A3E4-48C4-94ED-047BE8178EC6}" srcOrd="6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299A-7568-4747-80C8-5AF6A212FD23}">
      <dsp:nvSpPr>
        <dsp:cNvPr id="0" name=""/>
        <dsp:cNvSpPr/>
      </dsp:nvSpPr>
      <dsp:spPr>
        <a:xfrm>
          <a:off x="2905625" y="2448838"/>
          <a:ext cx="5034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4014" y="2491885"/>
        <a:ext cx="26704" cy="5346"/>
      </dsp:txXfrm>
    </dsp:sp>
    <dsp:sp modelId="{6A0FAC16-42E4-419A-BFDE-7BB5C1AB8D2D}">
      <dsp:nvSpPr>
        <dsp:cNvPr id="0" name=""/>
        <dsp:cNvSpPr/>
      </dsp:nvSpPr>
      <dsp:spPr>
        <a:xfrm>
          <a:off x="8478" y="492742"/>
          <a:ext cx="2898947" cy="4003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4" tIns="119437" rIns="113784" bIns="119437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chemeClr val="tx1"/>
              </a:solidFill>
            </a:rPr>
            <a:t>Trabalho da CNSC </a:t>
          </a:r>
          <a:r>
            <a:rPr lang="pt-BR" sz="1200" kern="1200">
              <a:solidFill>
                <a:schemeClr val="tx1"/>
              </a:solidFill>
            </a:rPr>
            <a:t>–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>
              <a:solidFill>
                <a:schemeClr val="tx1"/>
              </a:solidFill>
              <a:latin typeface="Arial Narrow" panose="020B0606020202030204" pitchFamily="34" charset="0"/>
            </a:rPr>
            <a:t>GT Cargos, GT Desenvolvimento e GTRSC- prioridade de alteração da Lei11091/05 para garantir termo de acordo</a:t>
          </a: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>
              <a:solidFill>
                <a:schemeClr val="tx1"/>
              </a:solidFill>
              <a:latin typeface="Arial Narrow" panose="020B0606020202030204" pitchFamily="34" charset="0"/>
            </a:rPr>
            <a:t>Reuniões da CNSC :em Julho e  Agosto -2 presenciais e uma virtual.</a:t>
          </a: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>
              <a:solidFill>
                <a:schemeClr val="tx1"/>
              </a:solidFill>
              <a:latin typeface="Arial Narrow" panose="020B0606020202030204" pitchFamily="34" charset="0"/>
            </a:rPr>
            <a:t>Proposta de Minuta de PL elaborada pela Comissão, conclusão em reunião da CNSC de 23 de Agosto.</a:t>
          </a:r>
          <a:endParaRPr lang="en-US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478" y="492742"/>
        <a:ext cx="2898947" cy="4003632"/>
      </dsp:txXfrm>
    </dsp:sp>
    <dsp:sp modelId="{5C4F606B-01F6-44C7-A666-82A7B9E64539}">
      <dsp:nvSpPr>
        <dsp:cNvPr id="0" name=""/>
        <dsp:cNvSpPr/>
      </dsp:nvSpPr>
      <dsp:spPr>
        <a:xfrm>
          <a:off x="5761800" y="2448838"/>
          <a:ext cx="5034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8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00189" y="2491885"/>
        <a:ext cx="26704" cy="5346"/>
      </dsp:txXfrm>
    </dsp:sp>
    <dsp:sp modelId="{F501D00B-74D1-4097-98F5-C965F8F52082}">
      <dsp:nvSpPr>
        <dsp:cNvPr id="0" name=""/>
        <dsp:cNvSpPr/>
      </dsp:nvSpPr>
      <dsp:spPr>
        <a:xfrm>
          <a:off x="3441507" y="1232749"/>
          <a:ext cx="2322093" cy="25236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4" tIns="119437" rIns="113784" bIns="119437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tx1"/>
              </a:solidFill>
              <a:latin typeface="Arial Narrow" panose="020B0606020202030204" pitchFamily="34" charset="0"/>
            </a:rPr>
            <a:t>Apreciação do Ministério da Educação (MEC), pela Secretaria-Executiva e pela Consultoria Jurídica, e após encaminhado ao Gabinete do Ministro, para deliberação e envio ao MGI.</a:t>
          </a:r>
          <a:endParaRPr lang="en-US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441507" y="1232749"/>
        <a:ext cx="2322093" cy="2523618"/>
      </dsp:txXfrm>
    </dsp:sp>
    <dsp:sp modelId="{8B4CD6CE-4C8F-4025-89BF-4FC3526F2AB2}">
      <dsp:nvSpPr>
        <dsp:cNvPr id="0" name=""/>
        <dsp:cNvSpPr/>
      </dsp:nvSpPr>
      <dsp:spPr>
        <a:xfrm>
          <a:off x="8617974" y="2448838"/>
          <a:ext cx="511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3079" y="45720"/>
              </a:lnTo>
              <a:lnTo>
                <a:pt x="273079" y="58022"/>
              </a:lnTo>
              <a:lnTo>
                <a:pt x="511959" y="5802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60387" y="2491885"/>
        <a:ext cx="27134" cy="5346"/>
      </dsp:txXfrm>
    </dsp:sp>
    <dsp:sp modelId="{B8023241-E6F4-48C1-93D0-E7BF089F2A64}">
      <dsp:nvSpPr>
        <dsp:cNvPr id="0" name=""/>
        <dsp:cNvSpPr/>
      </dsp:nvSpPr>
      <dsp:spPr>
        <a:xfrm>
          <a:off x="6297681" y="1269642"/>
          <a:ext cx="2322093" cy="24498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4" tIns="119437" rIns="113784" bIns="119437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tx1"/>
              </a:solidFill>
              <a:latin typeface="Arial Narrow" panose="020B0606020202030204" pitchFamily="34" charset="0"/>
            </a:rPr>
            <a:t>Ministério da Gestão e da Inovação em Serviços Públicos (MGI), com vistas ao prosseguimento do feito no âmbito daquela Pasta.</a:t>
          </a:r>
          <a:endParaRPr lang="en-US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297681" y="1269642"/>
        <a:ext cx="2322093" cy="2449831"/>
      </dsp:txXfrm>
    </dsp:sp>
    <dsp:sp modelId="{A69C1BCE-A3E4-48C4-94ED-047BE8178EC6}">
      <dsp:nvSpPr>
        <dsp:cNvPr id="0" name=""/>
        <dsp:cNvSpPr/>
      </dsp:nvSpPr>
      <dsp:spPr>
        <a:xfrm>
          <a:off x="9162334" y="1295397"/>
          <a:ext cx="2322093" cy="24229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4" tIns="119437" rIns="113784" bIns="119437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rPr>
            <a:t>A proposta de alteração da Lei nº 11.091, de 2005, materializada na Minuta de PL, ainda será submetida à apreciação de diversas instâncias antes de uma decisão final sobre o assunto.</a:t>
          </a:r>
          <a:endParaRPr lang="en-US" sz="1300" b="1" kern="1200" dirty="0">
            <a:solidFill>
              <a:schemeClr val="accent2">
                <a:lumMod val="20000"/>
                <a:lumOff val="80000"/>
              </a:schemeClr>
            </a:solidFill>
            <a:latin typeface="Arial Narrow" panose="020B0606020202030204" pitchFamily="34" charset="0"/>
          </a:endParaRPr>
        </a:p>
      </dsp:txBody>
      <dsp:txXfrm>
        <a:off x="9162334" y="1295397"/>
        <a:ext cx="2322093" cy="242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3128-CBDE-48A9-9538-441B6AA4198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8E4DB-12F8-4A63-A897-6153D0048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89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44" r:id="rId6"/>
    <p:sldLayoutId id="2147483840" r:id="rId7"/>
    <p:sldLayoutId id="2147483841" r:id="rId8"/>
    <p:sldLayoutId id="2147483842" r:id="rId9"/>
    <p:sldLayoutId id="2147483843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D572980-FB84-8C29-1FAC-FAC5ECE2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679F4541-CB09-F0A7-154B-AAB91A27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06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18F095-9D0C-FE10-DCBB-478FD11D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2" y="2464419"/>
            <a:ext cx="7588155" cy="86415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4200" dirty="0">
                <a:solidFill>
                  <a:srgbClr val="FFFFFF"/>
                </a:solidFill>
              </a:rPr>
              <a:t>Grupo de Trabalho Cargos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044A0-DB26-D26C-3E1C-D5656EC34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9287" y="4527395"/>
            <a:ext cx="5241074" cy="12827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400" b="1" dirty="0" err="1">
                <a:solidFill>
                  <a:srgbClr val="FFFFFF"/>
                </a:solidFill>
              </a:rPr>
              <a:t>Aida</a:t>
            </a:r>
            <a:r>
              <a:rPr lang="pt-BR" sz="1400" b="1" dirty="0">
                <a:solidFill>
                  <a:srgbClr val="FFFFFF"/>
                </a:solidFill>
              </a:rPr>
              <a:t> Maia; Marcelo Rosa; Tônia Duarte; Vânia Gonçalves</a:t>
            </a:r>
          </a:p>
          <a:p>
            <a:pPr>
              <a:lnSpc>
                <a:spcPct val="110000"/>
              </a:lnSpc>
            </a:pPr>
            <a:r>
              <a:rPr lang="pt-BR" sz="1400" b="1" dirty="0">
                <a:solidFill>
                  <a:srgbClr val="FFFFFF"/>
                </a:solidFill>
              </a:rPr>
              <a:t>GT Cargos/FASUBRA Sindical /CNSC-MEC</a:t>
            </a:r>
          </a:p>
          <a:p>
            <a:pPr>
              <a:lnSpc>
                <a:spcPct val="110000"/>
              </a:lnSpc>
            </a:pPr>
            <a:r>
              <a:rPr lang="pt-BR" sz="1400" b="1" dirty="0">
                <a:solidFill>
                  <a:srgbClr val="FFFFFF"/>
                </a:solidFill>
              </a:rPr>
              <a:t>Setembro de 2024</a:t>
            </a:r>
          </a:p>
        </p:txBody>
      </p:sp>
    </p:spTree>
    <p:extLst>
      <p:ext uri="{BB962C8B-B14F-4D97-AF65-F5344CB8AC3E}">
        <p14:creationId xmlns:p14="http://schemas.microsoft.com/office/powerpoint/2010/main" val="195513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0D488-E927-5F46-5E8C-DBD91E90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9" y="211873"/>
            <a:ext cx="11363090" cy="758283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Quadro 6 - Cargos a Serem Unificados “C” “D” e “E” vagos e que vierem a vagar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E75EF-DB22-A84D-339F-D1EC9C1E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970157"/>
            <a:ext cx="11363091" cy="56759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1400" b="1" dirty="0"/>
              <a:t>Cargos unificados com atualização de atribuições do cargo novo e definição de área, quando for o caso.</a:t>
            </a:r>
          </a:p>
          <a:p>
            <a:pPr marL="0" indent="0">
              <a:buNone/>
            </a:pPr>
            <a:r>
              <a:rPr lang="pt-BR" sz="1400" dirty="0"/>
              <a:t> </a:t>
            </a:r>
            <a:r>
              <a:rPr lang="pt-BR" sz="1400" b="1" dirty="0"/>
              <a:t>Nível de Classificação C </a:t>
            </a:r>
          </a:p>
          <a:p>
            <a:r>
              <a:rPr lang="pt-BR" sz="1400" dirty="0"/>
              <a:t>C - AUXILIAR EM ASSUNTOS EDUCACIONAIS Unificar em C - Assistente de Alunos </a:t>
            </a:r>
          </a:p>
          <a:p>
            <a:pPr marL="0" indent="0">
              <a:buNone/>
            </a:pPr>
            <a:r>
              <a:rPr lang="pt-BR" sz="1400" b="1" dirty="0" err="1"/>
              <a:t>Nivel</a:t>
            </a:r>
            <a:r>
              <a:rPr lang="pt-BR" sz="1400" b="1" dirty="0"/>
              <a:t> de Classificação D - </a:t>
            </a:r>
            <a:r>
              <a:rPr lang="pt-BR" sz="1400" dirty="0"/>
              <a:t>Unificar em Técnico de Laboratório Nível D</a:t>
            </a:r>
          </a:p>
          <a:p>
            <a:r>
              <a:rPr lang="pt-BR" sz="1200" dirty="0"/>
              <a:t>TAXIDERMISTA</a:t>
            </a:r>
          </a:p>
          <a:p>
            <a:r>
              <a:rPr lang="pt-BR" sz="1200" dirty="0"/>
              <a:t>TÉCNICO EM ALIMENTOS E LATICÍNIOS</a:t>
            </a:r>
          </a:p>
          <a:p>
            <a:r>
              <a:rPr lang="pt-BR" sz="1200" dirty="0"/>
              <a:t> TÉCNICO EM ANATOMIA E NECROPSIA </a:t>
            </a:r>
          </a:p>
          <a:p>
            <a:r>
              <a:rPr lang="pt-BR" sz="1200" dirty="0"/>
              <a:t>TÉCNICO EM GEOLOGIA,</a:t>
            </a:r>
          </a:p>
          <a:p>
            <a:r>
              <a:rPr lang="pt-BR" sz="1200" dirty="0"/>
              <a:t>TÉCNICO EM HERBÁRIO</a:t>
            </a:r>
          </a:p>
          <a:p>
            <a:r>
              <a:rPr lang="pt-BR" sz="1200" dirty="0"/>
              <a:t>TÉCNICO EM HIDROLOGIA</a:t>
            </a:r>
          </a:p>
          <a:p>
            <a:r>
              <a:rPr lang="pt-BR" sz="1200" dirty="0"/>
              <a:t>TÉCNICO EM HIGIENE DENTAL </a:t>
            </a:r>
          </a:p>
          <a:p>
            <a:r>
              <a:rPr lang="pt-BR" sz="1200" dirty="0"/>
              <a:t>TÉCNICO EM METEOROLOGIA</a:t>
            </a:r>
          </a:p>
          <a:p>
            <a:r>
              <a:rPr lang="pt-BR" sz="1200" dirty="0"/>
              <a:t>TÉCNICO EM MINERAÇÃO </a:t>
            </a:r>
          </a:p>
          <a:p>
            <a:r>
              <a:rPr lang="pt-BR" sz="1200" dirty="0"/>
              <a:t>TÉCNICO EM ÓTICA</a:t>
            </a:r>
          </a:p>
          <a:p>
            <a:r>
              <a:rPr lang="pt-BR" sz="1200" dirty="0"/>
              <a:t>TÉCNICO EM PRÓTESE DENTÁRIA</a:t>
            </a:r>
          </a:p>
          <a:p>
            <a:r>
              <a:rPr lang="pt-BR" sz="1200" dirty="0"/>
              <a:t>TÉCNICO EM QUÍMICA</a:t>
            </a:r>
          </a:p>
        </p:txBody>
      </p:sp>
    </p:spTree>
    <p:extLst>
      <p:ext uri="{BB962C8B-B14F-4D97-AF65-F5344CB8AC3E}">
        <p14:creationId xmlns:p14="http://schemas.microsoft.com/office/powerpoint/2010/main" val="192000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4F896-424D-3222-368D-DCE50770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45328"/>
            <a:ext cx="10653578" cy="91439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Quadro 6 - Cargos a Serem Unificados “C” “D” e “E” vagos e que vierem a vagar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8E14DF-3CD4-9448-6598-9AD0EA3E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15844"/>
            <a:ext cx="10653578" cy="49935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b="1" dirty="0"/>
              <a:t>Nível de Classificação D  </a:t>
            </a:r>
            <a:endParaRPr lang="pt-BR" dirty="0"/>
          </a:p>
          <a:p>
            <a:r>
              <a:rPr lang="pt-BR" dirty="0"/>
              <a:t>D TÉCNICO EM ARQUIVO Unificar Nível D - Assistente em Administração</a:t>
            </a:r>
          </a:p>
          <a:p>
            <a:r>
              <a:rPr lang="pt-BR" dirty="0"/>
              <a:t>D TÉCNICO EM SECRETARIADO Unificar Nível D - Assistente em Administração</a:t>
            </a:r>
          </a:p>
          <a:p>
            <a:r>
              <a:rPr lang="pt-BR" dirty="0"/>
              <a:t>D TÉCNICO EM SOM Unificar Nível D - Técnico em Audiovisual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Nível de Classificação E</a:t>
            </a:r>
          </a:p>
          <a:p>
            <a:r>
              <a:rPr lang="pt-BR" dirty="0"/>
              <a:t> E MUSICOTERAPEUTA Unificar Nível E - Terapeuta ocupacional </a:t>
            </a:r>
          </a:p>
          <a:p>
            <a:r>
              <a:rPr lang="pt-BR" dirty="0"/>
              <a:t>E SANITARISTA Unificar Nível E - Psicólogo/Área </a:t>
            </a:r>
          </a:p>
          <a:p>
            <a:r>
              <a:rPr lang="pt-BR" dirty="0"/>
              <a:t>E SECRETÁRIO EXECUTIVO Unificar Nível E - Tecnólogo/Área</a:t>
            </a:r>
          </a:p>
        </p:txBody>
      </p:sp>
    </p:spTree>
    <p:extLst>
      <p:ext uri="{BB962C8B-B14F-4D97-AF65-F5344CB8AC3E}">
        <p14:creationId xmlns:p14="http://schemas.microsoft.com/office/powerpoint/2010/main" val="339259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F049A-5C35-30F6-76F2-1CD1233E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0722"/>
            <a:ext cx="10653578" cy="65792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Transformação/Unificação de vagas cargos suspensos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3F3401C-9C64-1DC6-D56F-FBE2B3864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83" y="947854"/>
            <a:ext cx="10292576" cy="5709424"/>
          </a:xfr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155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78E1F-36FD-07BA-C873-5D19F19A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11874"/>
            <a:ext cx="10653578" cy="6356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Transformação/Unificação de vagas cargos suspensos</a:t>
            </a:r>
            <a:endParaRPr lang="pt-BR" sz="28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B4E11B-40DC-DE72-9467-DD4BF575B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35" y="959006"/>
            <a:ext cx="11151220" cy="5349720"/>
          </a:xfrm>
        </p:spPr>
      </p:pic>
    </p:spTree>
    <p:extLst>
      <p:ext uri="{BB962C8B-B14F-4D97-AF65-F5344CB8AC3E}">
        <p14:creationId xmlns:p14="http://schemas.microsoft.com/office/powerpoint/2010/main" val="273789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7FDF0-F140-6622-7F96-AD681A5A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3386"/>
            <a:ext cx="10653578" cy="59101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Transformação/Unificação de vagas cargos suspensos</a:t>
            </a:r>
            <a:endParaRPr lang="pt-BR" sz="28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2A793D1-DE0C-A23A-D66C-C1C049C50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7" y="1048216"/>
            <a:ext cx="10653579" cy="5260510"/>
          </a:xfrm>
        </p:spPr>
      </p:pic>
    </p:spTree>
    <p:extLst>
      <p:ext uri="{BB962C8B-B14F-4D97-AF65-F5344CB8AC3E}">
        <p14:creationId xmlns:p14="http://schemas.microsoft.com/office/powerpoint/2010/main" val="152561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ECA2-F4D0-F61A-FE2F-CA41E1C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79141"/>
            <a:ext cx="10653578" cy="71367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Discordância na CNSC quanto a cargos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9119EF-3A23-5DD3-0541-49A1721A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226634"/>
            <a:ext cx="10653578" cy="54194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/>
              <a:t>A posição da FASUBRA e SINASEFE foi de divergência quanto a criação de apenas dois cargos amplos como inicialmente proposto pelos GT Cargos e GT Aperfeiçoamento.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Discordância da bancada do Governo /MEC, Andifes e CONIF quanto à criação do cargo Auxiliar em Educação, proposto pelas entidades sindicais FASUBRA e SINASEFE no Nível de Classificação C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Votação em relação ao Inciso I, do art. 7º - Criação de Cargos - criação do cargo de Nível Auxiliar, o resultado </a:t>
            </a:r>
            <a:r>
              <a:rPr lang="pt-BR" b="1" dirty="0"/>
              <a:t>foi empate: 8 votos favoráveis e 8 votos contrários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	As duas posições foram apresentadas e justificadas ao MGI. </a:t>
            </a:r>
          </a:p>
          <a:p>
            <a:endParaRPr lang="pt-BR" dirty="0"/>
          </a:p>
          <a:p>
            <a:endParaRPr lang="pt-BR" sz="19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9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EAFCB-5BEC-AD1E-C204-B6B184CF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444"/>
            <a:ext cx="10653578" cy="71367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Cargo Auxiliar em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75347D-DA89-D411-8EFD-ED83431A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71239"/>
            <a:ext cx="10653579" cy="503812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dirty="0"/>
              <a:t>Cargo amplo de Auxiliar em Educação</a:t>
            </a:r>
            <a:r>
              <a:rPr lang="pt-BR" dirty="0"/>
              <a:t>, de complexidade básica, classificado no nível C, organizado em áreas, com o objetivo de manter fazeres e atribuições de caráter permanente e cotidiano, necessários ao cumprimento das ações finalísticas das IFE em ensino, pesquisa e extensão, bem como na gestão e assistência. Tais fazeres se situam em </a:t>
            </a:r>
            <a:r>
              <a:rPr lang="pt-BR" b="1" dirty="0"/>
              <a:t>áreas como as de ciências agrárias, infraestrutura, biológicas e da saúde, artes, e gestão.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Justificativa da proposta de criação de um cargo amplo de Auxiliar em Educação no Nível C</a:t>
            </a:r>
            <a:r>
              <a:rPr lang="pt-BR" sz="2000" dirty="0"/>
              <a:t>-  </a:t>
            </a:r>
            <a:r>
              <a:rPr lang="pt-BR" sz="2000" b="1" dirty="0"/>
              <a:t>resgate de fazeres necessários, seja por estarem terceirizados, seja pela necessidade de criação e unificação de cargos como assim consta no Relatório da CNSC/MEC: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43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6B8ED-2D0D-D824-AF39-F178A567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80065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Regulamentação: áreas, especialidades, descrição de atribuições de especialidades e cargos, racionalização de cargos vagos e ocupados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B18A43-D34D-7447-E1C3-2CF3DCD4854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PCCTAE aperfeiçoado </a:t>
            </a:r>
            <a:r>
              <a:rPr lang="pt-BR" dirty="0"/>
              <a:t>- proposta do Grupo de Trabalho de Cargos e GT Aperfeiçoamento, de </a:t>
            </a:r>
            <a:r>
              <a:rPr lang="pt-BR" b="1" dirty="0"/>
              <a:t>coexistência de micro cargos e cargos amplos, </a:t>
            </a:r>
            <a:r>
              <a:rPr lang="pt-BR" dirty="0"/>
              <a:t>a partir de processos de transformação de vagas de cargos com concursos vedados, criação e extinção de cargos, liberação de concursos vedados, unificação de cargos, atualização de descrições de cargos, áreas e especialidades.</a:t>
            </a:r>
          </a:p>
          <a:p>
            <a:r>
              <a:rPr lang="pt-BR" sz="2300" b="1" dirty="0"/>
              <a:t>Objetivos cargos amplos</a:t>
            </a:r>
            <a:r>
              <a:rPr lang="pt-BR" dirty="0"/>
              <a:t> </a:t>
            </a:r>
          </a:p>
          <a:p>
            <a:r>
              <a:rPr lang="pt-BR" dirty="0"/>
              <a:t>Viabilizar </a:t>
            </a:r>
            <a:r>
              <a:rPr lang="pt-BR" b="1" dirty="0"/>
              <a:t>maior autonomia e flexibilidade na gestão de vagas</a:t>
            </a:r>
            <a:r>
              <a:rPr lang="pt-BR" dirty="0"/>
              <a:t> a serem concursadas, definindo-as por áreas e níveis de classificação.</a:t>
            </a:r>
          </a:p>
          <a:p>
            <a:r>
              <a:rPr lang="pt-BR" dirty="0"/>
              <a:t>Garantir e retomar os </a:t>
            </a:r>
            <a:r>
              <a:rPr lang="pt-BR" b="1" dirty="0"/>
              <a:t>fazeres permanentes e cotidianos </a:t>
            </a:r>
            <a:r>
              <a:rPr lang="pt-BR" dirty="0"/>
              <a:t>atribuídos a cargos “vivos” - passíveis de provimento, extintos, com concursos vedados, bem como </a:t>
            </a:r>
            <a:r>
              <a:rPr lang="pt-BR" b="1" dirty="0"/>
              <a:t>unificar cargos </a:t>
            </a:r>
            <a:r>
              <a:rPr lang="pt-BR" dirty="0"/>
              <a:t>que efetivamente já realizam atividades iguais ou similares e reconhecer os fazeres não mais necessários na atualidade nas IFE.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19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096C0-06FE-8814-CFB1-76CA9A59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11873"/>
            <a:ext cx="10653578" cy="6802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Regulamentação Áreas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31228-21E3-4992-CA73-7F4F6045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60088"/>
            <a:ext cx="10839655" cy="52299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1800" dirty="0"/>
              <a:t>Definir primeiramente as áreas e especialidades, descrevê-las, bem como as atribuições dos cargos, e posteriormente debater a racionalização. </a:t>
            </a:r>
          </a:p>
          <a:p>
            <a:r>
              <a:rPr lang="pt-BR" sz="1800" dirty="0"/>
              <a:t>.Áreas- revisão das áreas propostas em relatório preliminar com objetivo de abarcar todos os fazeres necessários, estejam eles colocados nos micros cargos existentes nos cargos amplos ou especialidades a serem criadas. </a:t>
            </a:r>
          </a:p>
          <a:p>
            <a:r>
              <a:rPr lang="pt-BR" sz="1800" dirty="0"/>
              <a:t>Na hipótese de transformação de vagas de micro cargos em cargos amplos, o quantitativo de vagas fica atrelado à área original do micro cargo e pode ser distribuído por especialidades da mesma área. </a:t>
            </a:r>
          </a:p>
          <a:p>
            <a:r>
              <a:rPr lang="pt-BR" sz="2400" b="1" dirty="0"/>
              <a:t>Áreas propostas: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• Artes • Ciências Humanas e Sociais Aplicadas • Ciências Agrárias • Letras e Comunicação • Gestão • Infraestrutura • Ciências Biológicas e Saúde • Ciências da Informação • Exatas e da Terra • Marítimos</a:t>
            </a:r>
          </a:p>
        </p:txBody>
      </p:sp>
    </p:spTree>
    <p:extLst>
      <p:ext uri="{BB962C8B-B14F-4D97-AF65-F5344CB8AC3E}">
        <p14:creationId xmlns:p14="http://schemas.microsoft.com/office/powerpoint/2010/main" val="362238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64FDD-50F7-0ABE-AC0C-E54713EE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46050"/>
            <a:ext cx="10653578" cy="62446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Questões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634342-F1EC-D4AE-103A-F78754AE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1" y="1326995"/>
            <a:ext cx="10571745" cy="49823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pt-BR" sz="2800" b="1" kern="100" dirty="0">
                <a:solidFill>
                  <a:schemeClr val="accent3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Cargos</a:t>
            </a:r>
          </a:p>
          <a:p>
            <a:pPr indent="0">
              <a:lnSpc>
                <a:spcPct val="107000"/>
              </a:lnSpc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áreas propostas pela FASUBRA são as áreas existentes e necessárias?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Devemos recuperar fazeres / cargos terceirizados ou não?</a:t>
            </a: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2.1- No caso de resposta positiva, identificar os fazeres a serem recuperados da terceirização ( cargo extinto) via nova especialidade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Definir se os trabalhadores atuais ficam como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microcargos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 se a FASUBRA  tenta unificar com as especialidades dos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macrocargos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Existem fazeres “novos” que o desenvolvimento tecnológico e do mundo do trabalho nas IFE exigem e devam ser realizados por novas especialidades a serem criadas? Quais são essas especialidades?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72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190C8F1E-EA2F-D6A5-E7D0-213EFFFC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B3674D91-8358-BED4-A7BB-0777E01E8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74EB96-6CE2-012B-DD85-C9816566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34176"/>
            <a:ext cx="10945037" cy="936702"/>
          </a:xfrm>
          <a:solidFill>
            <a:schemeClr val="bg2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br>
              <a:rPr lang="pt-BR" sz="2500" dirty="0"/>
            </a:br>
            <a:r>
              <a:rPr lang="pt-BR" sz="2500" dirty="0">
                <a:solidFill>
                  <a:schemeClr val="accent3">
                    <a:lumMod val="75000"/>
                  </a:schemeClr>
                </a:solidFill>
              </a:rPr>
              <a:t>Termo de Acordo assinado em 27 de junho</a:t>
            </a:r>
            <a:br>
              <a:rPr lang="pt-BR" sz="2500" dirty="0">
                <a:solidFill>
                  <a:schemeClr val="accent3">
                    <a:lumMod val="75000"/>
                  </a:schemeClr>
                </a:solidFill>
              </a:rPr>
            </a:br>
            <a:endParaRPr lang="pt-BR"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3572A261-0D6C-CD4B-B665-E17C17967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00425"/>
              </p:ext>
            </p:extLst>
          </p:nvPr>
        </p:nvGraphicFramePr>
        <p:xfrm>
          <a:off x="315686" y="1306288"/>
          <a:ext cx="11484428" cy="498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883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CCDBD-21F2-EACF-2D26-B55D734A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90294"/>
            <a:ext cx="10653579" cy="535258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Racionalização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88F3A-0390-A8A0-DA1B-0E10E89D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26995"/>
            <a:ext cx="10653579" cy="49823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Tema complexo: </a:t>
            </a:r>
          </a:p>
          <a:p>
            <a:r>
              <a:rPr lang="pt-BR" dirty="0"/>
              <a:t>quantidade de cargos envolvidos; </a:t>
            </a:r>
          </a:p>
          <a:p>
            <a:r>
              <a:rPr lang="pt-BR" dirty="0"/>
              <a:t>especificidades de cada cargo; </a:t>
            </a:r>
          </a:p>
          <a:p>
            <a:r>
              <a:rPr lang="pt-BR" dirty="0"/>
              <a:t>falta da atualização de seus fazeres (atribuições); e </a:t>
            </a:r>
          </a:p>
          <a:p>
            <a:r>
              <a:rPr lang="pt-BR" dirty="0"/>
              <a:t>quantidade de servidores ocupantes desses cargos. </a:t>
            </a:r>
          </a:p>
          <a:p>
            <a:r>
              <a:rPr lang="pt-BR" dirty="0"/>
              <a:t>impactos das reformas da previdência, conforme alertou a Assessoria Jurídica Nacional (AJN), da FASUBRA. </a:t>
            </a:r>
          </a:p>
          <a:p>
            <a:r>
              <a:rPr lang="pt-BR" b="1" dirty="0"/>
              <a:t>Direção da FASUBRA convocou a AJN para acompanhar o seminário de carreira, momento em que serão iniciadas as discussões sobre racionalização. Na segunda quinzena de outubro, teremos a continuidade do seminário e da plenária, de forma virtual para tratar do tema: Racionalização dos Cargos Ocupados.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3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CD11A-BF8C-16DA-0F90-F601BBB8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89572"/>
            <a:ext cx="10653578" cy="118202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Debate na categoria e entraves nas negociações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D520D8-9030-99CA-4AF2-43B10946661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Racionalização</a:t>
            </a:r>
            <a:r>
              <a:rPr lang="pt-BR" dirty="0"/>
              <a:t> – vem sendo objeto de debates e deliberações pela categoria, que aprovou, em plenária, uma proposta que foi debatida na CNSC/MEC, sem que tivéssemos avanços significativos e, posteriormente, protocolada junto ao governo na mesa de negociação da greve de 2015. </a:t>
            </a:r>
          </a:p>
          <a:p>
            <a:endParaRPr lang="pt-BR" dirty="0"/>
          </a:p>
          <a:p>
            <a:r>
              <a:rPr lang="pt-BR" dirty="0"/>
              <a:t>No debate e negociações  o Governo sempre apresentou </a:t>
            </a:r>
            <a:r>
              <a:rPr lang="pt-BR" b="1" dirty="0"/>
              <a:t>a mesma justificativa e  entrave </a:t>
            </a:r>
            <a:r>
              <a:rPr lang="pt-BR" dirty="0"/>
              <a:t>- a racionalização não pode implicar na inconstitucionalidade, chamada de </a:t>
            </a:r>
            <a:r>
              <a:rPr lang="pt-BR" b="1" dirty="0"/>
              <a:t>provimento derivado</a:t>
            </a:r>
            <a:r>
              <a:rPr lang="pt-BR" dirty="0"/>
              <a:t>, segundo decisões do Supremo Tribunal Federal</a:t>
            </a:r>
          </a:p>
        </p:txBody>
      </p:sp>
    </p:spTree>
    <p:extLst>
      <p:ext uri="{BB962C8B-B14F-4D97-AF65-F5344CB8AC3E}">
        <p14:creationId xmlns:p14="http://schemas.microsoft.com/office/powerpoint/2010/main" val="374527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19BFA-30A7-0F79-6847-419234A8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89572"/>
            <a:ext cx="10653578" cy="82519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Ressalva quanto à profissão regulamentada e regras previdenciárias</a:t>
            </a:r>
            <a:br>
              <a:rPr lang="pt-BR" sz="2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60FF9-BEB1-FB10-57D7-36F8A87B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1" y="1148577"/>
            <a:ext cx="11229278" cy="54395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4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ALTERAÇÃO NA LEI Nº 11.901/2005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Art. 7º-A Ficam criados os seguintes cargos no Plano de Carreira:.......</a:t>
            </a:r>
          </a:p>
          <a:p>
            <a:pPr marL="0" indent="0" algn="just"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Parágrafo único. Os cargos de níveis de classificação C, D e </a:t>
            </a:r>
            <a:r>
              <a:rPr lang="pt-BR" sz="4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provimento suspenso na data da publicação desta Lei e os que estiverem vagos e que vierem a vagar ficam transformados nos cargos de Auxiliar em Educação/Área, Técnico em Educação/Área e Analista em Educação/Área, </a:t>
            </a:r>
            <a:r>
              <a:rPr lang="pt-BR" sz="4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devendo ser observada a duração de trabalho estabelecida em leis especiais, tais como as profissões regulamentadas, quando exigida determinada formação técnica para preenchimento do cargo</a:t>
            </a:r>
            <a:r>
              <a:rPr lang="pt-BR" sz="4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4600" b="1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49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Alternativa</a:t>
            </a:r>
            <a:r>
              <a:rPr lang="pt-BR" sz="4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INCLUIR NAS DISPOSIÇÕES FINAIS DA LEI Nº 11.091/2005 ESSES ARTIGOS</a:t>
            </a: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26-C: Deverá ser observada quanto à duração da jornada de trabalho a legislação especial e de regulação de profissões regulamentadas no que diz respeito à criação e transformação de cargos que trata o artigo 7º-A e quanto ao processo de racionalização de que trata o artigo 18, ambos dessa lei. 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pt-BR" sz="4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Art. 26-D. O processo de racionalização de que trata o art. 18, a transformação de cargos e o enquadramento dos ocupantes de cargos quando da edição dessa lei não representarão, para qualquer efeito legal, inclusive para efeito de aposentadoria, descontinuidade em relação à carreira, ao cargo e às atribuições atuais desenvolvidas pelos seus ocupantes.</a:t>
            </a:r>
          </a:p>
          <a:p>
            <a:pPr marL="0" indent="0" algn="just">
              <a:spcBef>
                <a:spcPts val="600"/>
              </a:spcBef>
              <a:spcAft>
                <a:spcPts val="800"/>
              </a:spcAft>
              <a:buNone/>
            </a:pPr>
            <a:r>
              <a:rPr lang="pt-BR" sz="46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Observação: texto redigido a partir do art. 6º da Lei 12772 da carreira docente</a:t>
            </a:r>
            <a:endParaRPr lang="pt-BR" sz="4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29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CE61F-C8CD-417D-7FD3-2D0586FD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3385"/>
            <a:ext cx="10653578" cy="7917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 Cargos amplos, áreas/especialidades e concursos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F27844F-3510-361B-0C9A-72F501276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888" y="1561172"/>
            <a:ext cx="10805532" cy="4973444"/>
          </a:xfrm>
        </p:spPr>
      </p:pic>
    </p:spTree>
    <p:extLst>
      <p:ext uri="{BB962C8B-B14F-4D97-AF65-F5344CB8AC3E}">
        <p14:creationId xmlns:p14="http://schemas.microsoft.com/office/powerpoint/2010/main" val="2207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9EDEC-D9CE-58E0-B745-90DE2E83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34538"/>
            <a:ext cx="10653578" cy="6579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Transformação dos cargos vagos vedados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24F184-2F46-9437-C01A-BBDE04B31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41" y="1739589"/>
            <a:ext cx="11006254" cy="4594303"/>
          </a:xfrm>
        </p:spPr>
      </p:pic>
    </p:spTree>
    <p:extLst>
      <p:ext uri="{BB962C8B-B14F-4D97-AF65-F5344CB8AC3E}">
        <p14:creationId xmlns:p14="http://schemas.microsoft.com/office/powerpoint/2010/main" val="386975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9F281-33DD-DF7B-5FC3-A0C7D8B8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653578" cy="5910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Atribuições gerais dos cargos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3B671D-064C-4A3E-6D98-C103D5DAE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796" y="1304693"/>
            <a:ext cx="9824224" cy="5218769"/>
          </a:xfrm>
        </p:spPr>
      </p:pic>
    </p:spTree>
    <p:extLst>
      <p:ext uri="{BB962C8B-B14F-4D97-AF65-F5344CB8AC3E}">
        <p14:creationId xmlns:p14="http://schemas.microsoft.com/office/powerpoint/2010/main" val="223278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F39F8-CA89-8A76-83E6-02485EE3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323384"/>
            <a:ext cx="9768469" cy="10593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Ingresso  nos cargos e escolaridade</a:t>
            </a:r>
            <a:br>
              <a:rPr lang="pt-BR" sz="2800" dirty="0">
                <a:solidFill>
                  <a:srgbClr val="C00000"/>
                </a:solidFill>
              </a:rPr>
            </a:br>
            <a:r>
              <a:rPr lang="pt-BR" sz="1800" b="0" dirty="0"/>
              <a:t>Anexo II-A – corrigir incluindo o cargo de Auxiliar proposto, inclusão já reivindicada pelas entidades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6842715-1608-7B81-D2B5-74CE1D505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36" y="3429000"/>
            <a:ext cx="8940831" cy="2707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6704349-BCC4-4BCA-6D78-950606BEB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81" y="1661532"/>
            <a:ext cx="8528237" cy="15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AC2F9-D798-5E09-C341-8A6FAB4A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8" y="352020"/>
            <a:ext cx="9679260" cy="6245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Estrutura do PCCTAE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1C26093-4116-DCB9-FA42-65793117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984" y="1538868"/>
            <a:ext cx="8802031" cy="1761893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4B2548-CAA6-303E-9844-7268F5975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84" y="3077737"/>
            <a:ext cx="8932128" cy="29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D2347-E36C-CE07-8BC6-16311D33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785" y="234176"/>
            <a:ext cx="9757318" cy="65493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VBC não absorção e Reposicionamento Aposentados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F29BB21-0347-38E5-64A5-19580C690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776" y="1035569"/>
            <a:ext cx="8140390" cy="2393432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31229FD-F0D5-353F-CD15-CAFDDB82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83" y="3575461"/>
            <a:ext cx="8906617" cy="29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8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0EE74-7B45-E273-C7DA-0C270C69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78780"/>
            <a:ext cx="10653578" cy="84749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3100" dirty="0">
                <a:solidFill>
                  <a:schemeClr val="accent3">
                    <a:lumMod val="75000"/>
                  </a:schemeClr>
                </a:solidFill>
              </a:rPr>
              <a:t>Quadro 5 - Cargos que devem ser retomados os provimentos com liberação do Concurso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D0789-D507-B2EF-E07B-B1713C5F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483112"/>
            <a:ext cx="10866120" cy="51964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Nível de Classificação D </a:t>
            </a:r>
          </a:p>
          <a:p>
            <a:pPr marL="0" indent="0">
              <a:buNone/>
            </a:pPr>
            <a:r>
              <a:rPr lang="pt-BR" dirty="0"/>
              <a:t>Técnico em Audiovisual </a:t>
            </a:r>
          </a:p>
          <a:p>
            <a:pPr marL="0" indent="0">
              <a:buNone/>
            </a:pPr>
            <a:r>
              <a:rPr lang="pt-BR" dirty="0"/>
              <a:t>Téc. Segurança do Trabalho </a:t>
            </a:r>
          </a:p>
          <a:p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Nível de Classificação E </a:t>
            </a:r>
          </a:p>
          <a:p>
            <a:pPr marL="0" indent="0">
              <a:buNone/>
            </a:pPr>
            <a:r>
              <a:rPr lang="pt-BR" dirty="0"/>
              <a:t>Editor de Publicações</a:t>
            </a:r>
          </a:p>
          <a:p>
            <a:pPr marL="0" indent="0">
              <a:buNone/>
            </a:pPr>
            <a:r>
              <a:rPr lang="pt-BR" dirty="0"/>
              <a:t> Enfermeiro do Trabalho </a:t>
            </a:r>
          </a:p>
          <a:p>
            <a:pPr marL="0" indent="0">
              <a:buNone/>
            </a:pPr>
            <a:r>
              <a:rPr lang="pt-BR" dirty="0"/>
              <a:t>Jornalista</a:t>
            </a:r>
          </a:p>
          <a:p>
            <a:pPr marL="0" indent="0">
              <a:buNone/>
            </a:pPr>
            <a:r>
              <a:rPr lang="pt-BR" dirty="0"/>
              <a:t> Revisor de Texto</a:t>
            </a:r>
          </a:p>
          <a:p>
            <a:pPr marL="0" indent="0">
              <a:buNone/>
            </a:pPr>
            <a:r>
              <a:rPr lang="pt-BR" b="1" dirty="0"/>
              <a:t>TRADUTOR INTÉRPRETE </a:t>
            </a:r>
            <a:r>
              <a:rPr lang="pt-BR" dirty="0"/>
              <a:t>(Incluir /Área LIBRAS no cargo)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ÚNICO CARGO GARANTIDO NO TERMO  DE ACORDO</a:t>
            </a:r>
          </a:p>
        </p:txBody>
      </p:sp>
    </p:spTree>
    <p:extLst>
      <p:ext uri="{BB962C8B-B14F-4D97-AF65-F5344CB8AC3E}">
        <p14:creationId xmlns:p14="http://schemas.microsoft.com/office/powerpoint/2010/main" val="151633393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11689</TotalTime>
  <Words>1595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Aptos</vt:lpstr>
      <vt:lpstr>Arial</vt:lpstr>
      <vt:lpstr>Arial Narrow</vt:lpstr>
      <vt:lpstr>Neue Haas Grotesk Text Pro</vt:lpstr>
      <vt:lpstr>VanillaVTI</vt:lpstr>
      <vt:lpstr>Grupo de Trabalho Cargos</vt:lpstr>
      <vt:lpstr> Termo de Acordo assinado em 27 de junho </vt:lpstr>
      <vt:lpstr> Cargos amplos, áreas/especialidades e concursos</vt:lpstr>
      <vt:lpstr>Transformação dos cargos vagos vedados</vt:lpstr>
      <vt:lpstr>Atribuições gerais dos cargos</vt:lpstr>
      <vt:lpstr>Ingresso  nos cargos e escolaridade Anexo II-A – corrigir incluindo o cargo de Auxiliar proposto, inclusão já reivindicada pelas entidades</vt:lpstr>
      <vt:lpstr>Estrutura do PCCTAE</vt:lpstr>
      <vt:lpstr>VBC não absorção e Reposicionamento Aposentados</vt:lpstr>
      <vt:lpstr>Quadro 5 - Cargos que devem ser retomados os provimentos com liberação do Concurso  </vt:lpstr>
      <vt:lpstr>Quadro 6 - Cargos a Serem Unificados “C” “D” e “E” vagos e que vierem a vagar</vt:lpstr>
      <vt:lpstr>Quadro 6 - Cargos a Serem Unificados “C” “D” e “E” vagos e que vierem a vagar</vt:lpstr>
      <vt:lpstr>Transformação/Unificação de vagas cargos suspensos</vt:lpstr>
      <vt:lpstr>Transformação/Unificação de vagas cargos suspensos</vt:lpstr>
      <vt:lpstr>Transformação/Unificação de vagas cargos suspensos</vt:lpstr>
      <vt:lpstr>Discordância na CNSC quanto a cargos</vt:lpstr>
      <vt:lpstr>Cargo Auxiliar em Educação</vt:lpstr>
      <vt:lpstr>Regulamentação: áreas, especialidades, descrição de atribuições de especialidades e cargos, racionalização de cargos vagos e ocupados</vt:lpstr>
      <vt:lpstr>Regulamentação Áreas</vt:lpstr>
      <vt:lpstr>Questões</vt:lpstr>
      <vt:lpstr>Racionalização</vt:lpstr>
      <vt:lpstr> Debate na categoria e entraves nas negociações</vt:lpstr>
      <vt:lpstr>Ressalva quanto à profissão regulamentada e regras previdenciárias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tonia duarte</dc:creator>
  <cp:lastModifiedBy>tonia duarte</cp:lastModifiedBy>
  <cp:revision>7</cp:revision>
  <dcterms:created xsi:type="dcterms:W3CDTF">2024-09-06T14:40:37Z</dcterms:created>
  <dcterms:modified xsi:type="dcterms:W3CDTF">2024-09-26T03:39:47Z</dcterms:modified>
</cp:coreProperties>
</file>